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6" r:id="rId4"/>
    <p:sldId id="277" r:id="rId5"/>
    <p:sldId id="273" r:id="rId6"/>
    <p:sldId id="271" r:id="rId7"/>
    <p:sldId id="274" r:id="rId8"/>
    <p:sldId id="258" r:id="rId9"/>
    <p:sldId id="259" r:id="rId10"/>
    <p:sldId id="262" r:id="rId11"/>
    <p:sldId id="260" r:id="rId12"/>
    <p:sldId id="278" r:id="rId13"/>
    <p:sldId id="263" r:id="rId14"/>
    <p:sldId id="265" r:id="rId15"/>
    <p:sldId id="264" r:id="rId16"/>
    <p:sldId id="275" r:id="rId17"/>
    <p:sldId id="280" r:id="rId18"/>
    <p:sldId id="283" r:id="rId19"/>
    <p:sldId id="266" r:id="rId20"/>
    <p:sldId id="279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6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13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8" y="132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0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1" y="609601"/>
            <a:ext cx="8393925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1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1"/>
            <a:ext cx="8915401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1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1" y="609601"/>
            <a:ext cx="8393925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3" y="4343400"/>
            <a:ext cx="8915401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1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3" y="4343400"/>
            <a:ext cx="8915401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1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6"/>
            <a:ext cx="2207602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3" y="627406"/>
            <a:ext cx="6477001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3" y="2133600"/>
            <a:ext cx="8915401" cy="3777622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3" y="2133600"/>
            <a:ext cx="4313865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8" y="2126222"/>
            <a:ext cx="4313865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4" y="2548966"/>
            <a:ext cx="4342892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6" y="2545739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46088"/>
            <a:ext cx="3505198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9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1598613"/>
            <a:ext cx="3505198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1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3" y="634965"/>
            <a:ext cx="8915401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1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6"/>
            <a:ext cx="1588526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8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2" y="-785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2133600"/>
            <a:ext cx="8915401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809"/>
            <a:ext cx="76199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3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zero.org/index.php?q=aHR0cHM6Ly9lbi53aWtpcGVkaWEub3JnL3dpa2kvV2VsbC1iZWluZw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wikizero.org/index.php?q=aHR0cHM6Ly9lbi53aWtpcGVkaWEub3JnL3dpa2kvUXVhbGl0eV9vZl9saWZlI2NpdGVfbm90ZS0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Yuvarlatılmış Dikdörtgen 5"/>
          <p:cNvSpPr/>
          <p:nvPr/>
        </p:nvSpPr>
        <p:spPr>
          <a:xfrm>
            <a:off x="1143002" y="2286000"/>
            <a:ext cx="9315448" cy="2000250"/>
          </a:xfrm>
          <a:prstGeom prst="roundRect">
            <a:avLst/>
          </a:prstGeom>
          <a:solidFill>
            <a:schemeClr val="tx2">
              <a:lumMod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CFC5F1AF-9B9D-40FA-B898-5FAF0CEE4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051" y="2722983"/>
            <a:ext cx="8915399" cy="1126283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Prediction</a:t>
            </a:r>
            <a:r>
              <a:rPr lang="tr-TR" dirty="0">
                <a:solidFill>
                  <a:schemeClr val="bg1"/>
                </a:solidFill>
              </a:rPr>
              <a:t> Of Life </a:t>
            </a:r>
            <a:r>
              <a:rPr lang="tr-TR" dirty="0" err="1">
                <a:solidFill>
                  <a:schemeClr val="bg1"/>
                </a:solidFill>
              </a:rPr>
              <a:t>Quality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5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6F1B29-3A08-4DB7-9F92-4C09B3BCFF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6975E6E8-9110-4418-9269-BFA628D2A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1"/>
            <a:ext cx="7145867" cy="778933"/>
          </a:xfrm>
        </p:spPr>
        <p:txBody>
          <a:bodyPr anchor="ctr">
            <a:normAutofit/>
          </a:bodyPr>
          <a:lstStyle/>
          <a:p>
            <a:r>
              <a:rPr lang="tr-TR" sz="3200">
                <a:solidFill>
                  <a:srgbClr val="FEFFFF"/>
                </a:solidFill>
              </a:rPr>
              <a:t>MAPILLARY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955113-5836-4EB0-8071-5343344D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7" y="2032000"/>
            <a:ext cx="7145867" cy="38792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200" dirty="0" err="1">
                <a:solidFill>
                  <a:srgbClr val="FEFFFF"/>
                </a:solidFill>
              </a:rPr>
              <a:t>We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requested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permission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for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download</a:t>
            </a:r>
            <a:endParaRPr lang="tr-TR" sz="3200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tr-TR" sz="3200" dirty="0" err="1">
                <a:solidFill>
                  <a:srgbClr val="FEFFFF"/>
                </a:solidFill>
              </a:rPr>
              <a:t>It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took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one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week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for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the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reply</a:t>
            </a:r>
            <a:r>
              <a:rPr lang="tr-TR" sz="3200" dirty="0">
                <a:solidFill>
                  <a:srgbClr val="FE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tr-TR" sz="3200" dirty="0">
                <a:solidFill>
                  <a:srgbClr val="FEFFFF"/>
                </a:solidFill>
              </a:rPr>
              <a:t>Data </a:t>
            </a:r>
            <a:r>
              <a:rPr lang="tr-TR" sz="3200" dirty="0" err="1">
                <a:solidFill>
                  <a:srgbClr val="FEFFFF"/>
                </a:solidFill>
              </a:rPr>
              <a:t>was</a:t>
            </a:r>
            <a:r>
              <a:rPr lang="tr-TR" sz="3200" dirty="0">
                <a:solidFill>
                  <a:srgbClr val="FEFFFF"/>
                </a:solidFill>
              </a:rPr>
              <a:t> not </a:t>
            </a:r>
            <a:r>
              <a:rPr lang="tr-TR" sz="3200" dirty="0" err="1">
                <a:solidFill>
                  <a:srgbClr val="FEFFFF"/>
                </a:solidFill>
              </a:rPr>
              <a:t>categorized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city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by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city</a:t>
            </a:r>
            <a:r>
              <a:rPr lang="tr-TR" sz="3200" dirty="0">
                <a:solidFill>
                  <a:srgbClr val="FEFFFF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tr-TR" sz="3200" dirty="0">
              <a:solidFill>
                <a:srgbClr val="FE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endParaRPr lang="tr-TR" sz="1500" dirty="0">
              <a:solidFill>
                <a:srgbClr val="FEFFFF"/>
              </a:solidFill>
            </a:endParaRPr>
          </a:p>
        </p:txBody>
      </p:sp>
      <p:pic>
        <p:nvPicPr>
          <p:cNvPr id="13" name="Resim 12" descr="gök, yol, açık hava, sahne içeren bir resim&#10;&#10;Çok yüksek güvenilirlikle oluşturulmuş açıklama">
            <a:extLst>
              <a:ext uri="{FF2B5EF4-FFF2-40B4-BE49-F238E27FC236}">
                <a16:creationId xmlns:a16="http://schemas.microsoft.com/office/drawing/2014/main" id="{85C866D8-4131-4FF1-8C34-3DA98AD1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467" y="1694179"/>
            <a:ext cx="3010716" cy="169352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CE83D4D-622B-416E-B447-288C08479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794" y="3739490"/>
            <a:ext cx="3100062" cy="232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4">
            <a:extLst>
              <a:ext uri="{FF2B5EF4-FFF2-40B4-BE49-F238E27FC236}">
                <a16:creationId xmlns:a16="http://schemas.microsoft.com/office/drawing/2014/main" id="{EA92021F-3752-4A66-BDE1-3710450E4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" t="9091" r="19139" b="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sp>
        <p:nvSpPr>
          <p:cNvPr id="6" name="Rectangle 20">
            <a:extLst>
              <a:ext uri="{FF2B5EF4-FFF2-40B4-BE49-F238E27FC236}">
                <a16:creationId xmlns:a16="http://schemas.microsoft.com/office/drawing/2014/main" id="{966F1B29-3A08-4DB7-9F92-4C09B3BCFF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339F13EE-E1DB-4769-9741-C321D47D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13" y="537369"/>
            <a:ext cx="8212669" cy="1278467"/>
          </a:xfrm>
        </p:spPr>
        <p:txBody>
          <a:bodyPr anchor="ctr">
            <a:normAutofit/>
          </a:bodyPr>
          <a:lstStyle/>
          <a:p>
            <a:r>
              <a:rPr lang="tr-TR" sz="3200" dirty="0">
                <a:solidFill>
                  <a:srgbClr val="FEFFFF"/>
                </a:solidFill>
              </a:rPr>
              <a:t>Google Earth </a:t>
            </a:r>
            <a:r>
              <a:rPr lang="tr-TR" sz="3200" dirty="0" err="1">
                <a:solidFill>
                  <a:srgbClr val="FEFFFF"/>
                </a:solidFill>
              </a:rPr>
              <a:t>Satellite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Photos</a:t>
            </a:r>
            <a:r>
              <a:rPr lang="tr-TR" sz="3200" dirty="0">
                <a:solidFill>
                  <a:srgbClr val="FEFFFF"/>
                </a:solidFill>
              </a:rPr>
              <a:t> &amp; </a:t>
            </a:r>
            <a:r>
              <a:rPr lang="tr-TR" sz="3200" dirty="0" err="1">
                <a:solidFill>
                  <a:srgbClr val="FEFFFF"/>
                </a:solidFill>
              </a:rPr>
              <a:t>Maps</a:t>
            </a:r>
            <a:endParaRPr lang="tr-TR" sz="3200" dirty="0">
              <a:solidFill>
                <a:srgbClr val="FEFF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41869" y="2133600"/>
            <a:ext cx="7493001" cy="3809999"/>
          </a:xfrm>
        </p:spPr>
        <p:txBody>
          <a:bodyPr>
            <a:normAutofit/>
          </a:bodyPr>
          <a:lstStyle/>
          <a:p>
            <a:r>
              <a:rPr lang="tr-TR" sz="3200" dirty="0" err="1">
                <a:solidFill>
                  <a:srgbClr val="FEFFFF"/>
                </a:solidFill>
              </a:rPr>
              <a:t>Satellite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photos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were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downloaded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manually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with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google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earth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pro</a:t>
            </a:r>
            <a:endParaRPr lang="tr-TR" sz="3200" dirty="0">
              <a:solidFill>
                <a:srgbClr val="FEFFFF"/>
              </a:solidFill>
            </a:endParaRPr>
          </a:p>
          <a:p>
            <a:r>
              <a:rPr lang="tr-TR" sz="3200" dirty="0" err="1">
                <a:solidFill>
                  <a:srgbClr val="FEFFFF"/>
                </a:solidFill>
              </a:rPr>
              <a:t>Maps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were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downloaded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with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high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resolution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to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detect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google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tags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like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metro,park,hospital</a:t>
            </a:r>
            <a:endParaRPr lang="tr-TR" sz="3200" dirty="0">
              <a:solidFill>
                <a:srgbClr val="FEFFFF"/>
              </a:solidFill>
            </a:endParaRPr>
          </a:p>
          <a:p>
            <a:r>
              <a:rPr lang="tr-TR" sz="3200" dirty="0" err="1">
                <a:solidFill>
                  <a:srgbClr val="FEFFFF"/>
                </a:solidFill>
              </a:rPr>
              <a:t>To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accomplish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this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we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used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template</a:t>
            </a:r>
            <a:r>
              <a:rPr lang="tr-TR" sz="3200" dirty="0">
                <a:solidFill>
                  <a:srgbClr val="FEFFFF"/>
                </a:solidFill>
              </a:rPr>
              <a:t> </a:t>
            </a:r>
            <a:r>
              <a:rPr lang="tr-TR" sz="3200" dirty="0" err="1">
                <a:solidFill>
                  <a:srgbClr val="FEFFFF"/>
                </a:solidFill>
              </a:rPr>
              <a:t>matching</a:t>
            </a:r>
            <a:r>
              <a:rPr lang="tr-TR" sz="3200" dirty="0">
                <a:solidFill>
                  <a:srgbClr val="FEFFFF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9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6F1B29-3A08-4DB7-9F92-4C09B3BCFF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6975E6E8-9110-4418-9269-BFA628D2A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1"/>
            <a:ext cx="7145867" cy="778933"/>
          </a:xfrm>
        </p:spPr>
        <p:txBody>
          <a:bodyPr anchor="ctr">
            <a:norm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MAPZEN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955113-5836-4EB0-8071-5343344D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" y="1943100"/>
            <a:ext cx="7905746" cy="4133850"/>
          </a:xfrm>
        </p:spPr>
        <p:txBody>
          <a:bodyPr>
            <a:normAutofit/>
          </a:bodyPr>
          <a:lstStyle/>
          <a:p>
            <a:r>
              <a:rPr lang="tr-TR" sz="3200" dirty="0" err="1">
                <a:solidFill>
                  <a:schemeClr val="bg1"/>
                </a:solidFill>
              </a:rPr>
              <a:t>Then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we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found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Mapzen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datas</a:t>
            </a:r>
            <a:r>
              <a:rPr lang="tr-TR" sz="3200" dirty="0">
                <a:solidFill>
                  <a:schemeClr val="bg1"/>
                </a:solidFill>
              </a:rPr>
              <a:t>.</a:t>
            </a:r>
          </a:p>
          <a:p>
            <a:r>
              <a:rPr lang="tr-TR" sz="3200" dirty="0" err="1">
                <a:solidFill>
                  <a:schemeClr val="bg1"/>
                </a:solidFill>
              </a:rPr>
              <a:t>Mapzen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includes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geojson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files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the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whole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world</a:t>
            </a:r>
            <a:r>
              <a:rPr lang="tr-TR" sz="3200" dirty="0">
                <a:solidFill>
                  <a:schemeClr val="bg1"/>
                </a:solidFill>
              </a:rPr>
              <a:t>.</a:t>
            </a:r>
          </a:p>
          <a:p>
            <a:r>
              <a:rPr lang="tr-TR" sz="3200" dirty="0" err="1">
                <a:solidFill>
                  <a:schemeClr val="bg1"/>
                </a:solidFill>
              </a:rPr>
              <a:t>Two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hundred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most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known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cities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were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ready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download</a:t>
            </a:r>
            <a:r>
              <a:rPr lang="tr-TR" sz="3200" dirty="0">
                <a:solidFill>
                  <a:schemeClr val="bg1"/>
                </a:solidFill>
              </a:rPr>
              <a:t>.</a:t>
            </a:r>
          </a:p>
          <a:p>
            <a:r>
              <a:rPr lang="tr-TR" sz="3200" dirty="0">
                <a:solidFill>
                  <a:schemeClr val="bg1"/>
                </a:solidFill>
              </a:rPr>
              <a:t>114 </a:t>
            </a:r>
            <a:r>
              <a:rPr lang="tr-TR" sz="3200" dirty="0" err="1">
                <a:solidFill>
                  <a:schemeClr val="bg1"/>
                </a:solidFill>
              </a:rPr>
              <a:t>cities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were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match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with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the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cities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that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are</a:t>
            </a:r>
            <a:r>
              <a:rPr lang="tr-TR" sz="3200" dirty="0">
                <a:solidFill>
                  <a:schemeClr val="bg1"/>
                </a:solidFill>
              </a:rPr>
              <a:t> in </a:t>
            </a:r>
            <a:r>
              <a:rPr lang="tr-TR" sz="3200" dirty="0" err="1">
                <a:solidFill>
                  <a:schemeClr val="bg1"/>
                </a:solidFill>
              </a:rPr>
              <a:t>movehub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list</a:t>
            </a:r>
            <a:endParaRPr lang="tr-TR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tr-TR" sz="3200" dirty="0">
              <a:solidFill>
                <a:srgbClr val="FE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3200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endParaRPr lang="tr-TR" sz="1500" dirty="0">
              <a:solidFill>
                <a:srgbClr val="FEFFFF"/>
              </a:solidFill>
            </a:endParaRPr>
          </a:p>
        </p:txBody>
      </p:sp>
      <p:pic>
        <p:nvPicPr>
          <p:cNvPr id="8" name="İçerik Yer Tutucusu 4">
            <a:extLst>
              <a:ext uri="{FF2B5EF4-FFF2-40B4-BE49-F238E27FC236}">
                <a16:creationId xmlns:a16="http://schemas.microsoft.com/office/drawing/2014/main" id="{259AF192-8F00-45D6-9ED9-105BD07E1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6" b="1205"/>
          <a:stretch/>
        </p:blipFill>
        <p:spPr>
          <a:xfrm>
            <a:off x="8229598" y="3864778"/>
            <a:ext cx="3962402" cy="29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5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3F53076-979F-4768-A550-844A4BBD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geojson</a:t>
            </a:r>
            <a:r>
              <a:rPr lang="tr-TR" dirty="0"/>
              <a:t> </a:t>
            </a:r>
            <a:r>
              <a:rPr lang="tr-TR" dirty="0" err="1"/>
              <a:t>files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C317EF3-CE3E-475F-A89E-1A7A5FEE3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418" y="1264555"/>
            <a:ext cx="9184500" cy="4786289"/>
          </a:xfrm>
        </p:spPr>
      </p:pic>
    </p:spTree>
    <p:extLst>
      <p:ext uri="{BB962C8B-B14F-4D97-AF65-F5344CB8AC3E}">
        <p14:creationId xmlns:p14="http://schemas.microsoft.com/office/powerpoint/2010/main" val="318082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5D2B17EF-74EB-4C33-B2E2-8E727B2E7D6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EBB3F9-D6F7-4F6A-8843-9FEBA15E496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A42F85E-4939-431E-8B4A-EC07C8E0AB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69A3FB73-DE81-4305-87A1-2B4F9D27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Feature Selection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717E61-6D9F-4D3B-8513-94392D1E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There are hundreds of metrics in geojson files</a:t>
            </a:r>
          </a:p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We used 85 of them</a:t>
            </a:r>
          </a:p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These are </a:t>
            </a:r>
          </a:p>
          <a:p>
            <a:pPr lvl="1"/>
            <a:r>
              <a:rPr lang="tr-TR">
                <a:solidFill>
                  <a:schemeClr val="tx2">
                    <a:lumMod val="75000"/>
                  </a:schemeClr>
                </a:solidFill>
              </a:rPr>
              <a:t>School,hospital,park.. number per people </a:t>
            </a:r>
          </a:p>
          <a:p>
            <a:pPr lvl="1"/>
            <a:r>
              <a:rPr lang="tr-TR">
                <a:solidFill>
                  <a:schemeClr val="tx2">
                    <a:lumMod val="75000"/>
                  </a:schemeClr>
                </a:solidFill>
              </a:rPr>
              <a:t>Ratio of land usages(forest,commercial,residential,farmyard…)</a:t>
            </a:r>
          </a:p>
          <a:p>
            <a:pPr lvl="1"/>
            <a:r>
              <a:rPr lang="tr-TR">
                <a:solidFill>
                  <a:schemeClr val="tx2">
                    <a:lumMod val="75000"/>
                  </a:schemeClr>
                </a:solidFill>
              </a:rPr>
              <a:t>Ratio of population in village,city</a:t>
            </a:r>
          </a:p>
          <a:p>
            <a:pPr lvl="1"/>
            <a:r>
              <a:rPr lang="tr-TR">
                <a:solidFill>
                  <a:schemeClr val="tx2">
                    <a:lumMod val="75000"/>
                  </a:schemeClr>
                </a:solidFill>
              </a:rPr>
              <a:t>Road lengths(cycleway,pedestrian,living Street..)</a:t>
            </a:r>
          </a:p>
          <a:p>
            <a:pPr lvl="1"/>
            <a:r>
              <a:rPr lang="tr-TR">
                <a:solidFill>
                  <a:schemeClr val="tx2">
                    <a:lumMod val="75000"/>
                  </a:schemeClr>
                </a:solidFill>
              </a:rPr>
              <a:t>Number of transportation points(metro,bus stop,station..)</a:t>
            </a:r>
          </a:p>
          <a:p>
            <a:pPr marL="457200" lvl="1" indent="0">
              <a:buNone/>
            </a:pPr>
            <a:endParaRPr lang="tr-TR">
              <a:solidFill>
                <a:schemeClr val="tx2">
                  <a:lumMod val="75000"/>
                </a:schemeClr>
              </a:solidFill>
            </a:endParaRPr>
          </a:p>
          <a:p>
            <a:endParaRPr lang="tr-TR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2B17EF-74EB-4C33-B2E2-8E727B2E7D6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EBB3F9-D6F7-4F6A-8843-9FEBA15E496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A42F85E-4939-431E-8B4A-EC07C8E0AB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FB453CE0-4830-4C32-896A-25172A30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Data Extraction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10B68C-A131-419D-B15A-ECA956C95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We downloaded 20GB of zipped data</a:t>
            </a:r>
          </a:p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Extracted size is 50gb</a:t>
            </a:r>
          </a:p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We created a train, validation and test data set from this data.</a:t>
            </a:r>
          </a:p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150 cities in train</a:t>
            </a:r>
          </a:p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50 cities in validation</a:t>
            </a:r>
          </a:p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16 cities for test</a:t>
            </a:r>
          </a:p>
          <a:p>
            <a:r>
              <a:rPr lang="tr-TR">
                <a:solidFill>
                  <a:schemeClr val="tx2">
                    <a:lumMod val="75000"/>
                  </a:schemeClr>
                </a:solidFill>
              </a:rPr>
              <a:t>Our data set is less than 1 MB</a:t>
            </a:r>
          </a:p>
          <a:p>
            <a:endParaRPr lang="tr-TR">
              <a:solidFill>
                <a:schemeClr val="tx2">
                  <a:lumMod val="75000"/>
                </a:schemeClr>
              </a:solidFill>
            </a:endParaRPr>
          </a:p>
          <a:p>
            <a:endParaRPr lang="tr-TR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0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201543D1-8AF1-41DA-AB4A-ECE74D355A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0"/>
            <a:ext cx="10391774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51490" y="624110"/>
            <a:ext cx="8911687" cy="128089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MODELLING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38189" y="1390650"/>
            <a:ext cx="6843711" cy="5219700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Using </a:t>
            </a:r>
            <a:r>
              <a:rPr lang="tr-TR" sz="3200" b="1" dirty="0" err="1">
                <a:solidFill>
                  <a:schemeClr val="bg1"/>
                </a:solidFill>
              </a:rPr>
              <a:t>scikit-learn</a:t>
            </a:r>
            <a:endParaRPr lang="tr-TR" sz="3200" b="1" dirty="0">
              <a:solidFill>
                <a:schemeClr val="bg1"/>
              </a:solidFill>
            </a:endParaRPr>
          </a:p>
          <a:p>
            <a:r>
              <a:rPr lang="tr-TR" sz="3200" b="1" dirty="0" err="1">
                <a:solidFill>
                  <a:schemeClr val="bg1"/>
                </a:solidFill>
              </a:rPr>
              <a:t>Support</a:t>
            </a:r>
            <a:r>
              <a:rPr lang="tr-TR" sz="3200" b="1" dirty="0">
                <a:solidFill>
                  <a:schemeClr val="bg1"/>
                </a:solidFill>
              </a:rPr>
              <a:t> </a:t>
            </a:r>
            <a:r>
              <a:rPr lang="tr-TR" sz="3200" b="1" dirty="0" err="1">
                <a:solidFill>
                  <a:schemeClr val="bg1"/>
                </a:solidFill>
              </a:rPr>
              <a:t>Vector</a:t>
            </a:r>
            <a:r>
              <a:rPr lang="tr-TR" sz="3200" b="1" dirty="0">
                <a:solidFill>
                  <a:schemeClr val="bg1"/>
                </a:solidFill>
              </a:rPr>
              <a:t> Machine </a:t>
            </a:r>
            <a:r>
              <a:rPr lang="tr-TR" sz="3200" b="1" dirty="0" err="1">
                <a:solidFill>
                  <a:schemeClr val="bg1"/>
                </a:solidFill>
              </a:rPr>
              <a:t>Regression</a:t>
            </a:r>
            <a:r>
              <a:rPr lang="tr-TR" sz="3200" dirty="0">
                <a:solidFill>
                  <a:schemeClr val="bg1"/>
                </a:solidFill>
              </a:rPr>
              <a:t> (</a:t>
            </a:r>
            <a:r>
              <a:rPr lang="tr-TR" sz="3200" dirty="0" err="1">
                <a:solidFill>
                  <a:schemeClr val="bg1"/>
                </a:solidFill>
              </a:rPr>
              <a:t>also</a:t>
            </a:r>
            <a:r>
              <a:rPr lang="tr-TR" sz="3200" dirty="0">
                <a:solidFill>
                  <a:schemeClr val="bg1"/>
                </a:solidFill>
              </a:rPr>
              <a:t> SVR)</a:t>
            </a:r>
          </a:p>
          <a:p>
            <a:pPr lvl="1"/>
            <a:r>
              <a:rPr lang="tr-TR" sz="2800" dirty="0" err="1">
                <a:solidFill>
                  <a:schemeClr val="bg1"/>
                </a:solidFill>
              </a:rPr>
              <a:t>Linear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Kernel</a:t>
            </a:r>
            <a:endParaRPr lang="tr-TR" sz="2800" dirty="0">
              <a:solidFill>
                <a:schemeClr val="bg1"/>
              </a:solidFill>
            </a:endParaRPr>
          </a:p>
          <a:p>
            <a:pPr lvl="1"/>
            <a:r>
              <a:rPr lang="tr-TR" sz="2800" dirty="0" err="1">
                <a:solidFill>
                  <a:schemeClr val="bg1"/>
                </a:solidFill>
              </a:rPr>
              <a:t>Polynomial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Kernel</a:t>
            </a:r>
            <a:endParaRPr lang="tr-TR" sz="2800" dirty="0">
              <a:solidFill>
                <a:schemeClr val="bg1"/>
              </a:solidFill>
            </a:endParaRPr>
          </a:p>
          <a:p>
            <a:pPr lvl="1"/>
            <a:r>
              <a:rPr lang="tr-TR" sz="2800" dirty="0">
                <a:solidFill>
                  <a:schemeClr val="bg1"/>
                </a:solidFill>
              </a:rPr>
              <a:t>Sigmoid </a:t>
            </a:r>
            <a:r>
              <a:rPr lang="tr-TR" sz="2800" dirty="0" err="1">
                <a:solidFill>
                  <a:schemeClr val="bg1"/>
                </a:solidFill>
              </a:rPr>
              <a:t>Kernel</a:t>
            </a:r>
            <a:endParaRPr lang="tr-TR" sz="3200" dirty="0">
              <a:solidFill>
                <a:schemeClr val="bg1"/>
              </a:solidFill>
            </a:endParaRPr>
          </a:p>
          <a:p>
            <a:pPr lvl="1"/>
            <a:r>
              <a:rPr lang="tr-TR" sz="2800" dirty="0">
                <a:solidFill>
                  <a:schemeClr val="bg1"/>
                </a:solidFill>
              </a:rPr>
              <a:t>RBF </a:t>
            </a:r>
            <a:r>
              <a:rPr lang="tr-TR" sz="2800" dirty="0" err="1">
                <a:solidFill>
                  <a:schemeClr val="bg1"/>
                </a:solidFill>
              </a:rPr>
              <a:t>Kernel</a:t>
            </a:r>
            <a:endParaRPr lang="tr-TR" sz="2800" dirty="0">
              <a:solidFill>
                <a:schemeClr val="bg1"/>
              </a:solidFill>
            </a:endParaRPr>
          </a:p>
          <a:p>
            <a:r>
              <a:rPr lang="tr-TR" sz="3200" b="1" dirty="0" err="1">
                <a:solidFill>
                  <a:schemeClr val="bg1"/>
                </a:solidFill>
              </a:rPr>
              <a:t>Decision</a:t>
            </a:r>
            <a:r>
              <a:rPr lang="tr-TR" sz="3200" b="1" dirty="0">
                <a:solidFill>
                  <a:schemeClr val="bg1"/>
                </a:solidFill>
              </a:rPr>
              <a:t> </a:t>
            </a:r>
            <a:r>
              <a:rPr lang="tr-TR" sz="3200" b="1" dirty="0" err="1">
                <a:solidFill>
                  <a:schemeClr val="bg1"/>
                </a:solidFill>
              </a:rPr>
              <a:t>Tree</a:t>
            </a:r>
            <a:r>
              <a:rPr lang="tr-TR" sz="3200" b="1" dirty="0">
                <a:solidFill>
                  <a:schemeClr val="bg1"/>
                </a:solidFill>
              </a:rPr>
              <a:t> </a:t>
            </a:r>
            <a:r>
              <a:rPr lang="tr-TR" sz="3200" b="1" dirty="0" err="1">
                <a:solidFill>
                  <a:schemeClr val="bg1"/>
                </a:solidFill>
              </a:rPr>
              <a:t>Regression</a:t>
            </a:r>
            <a:r>
              <a:rPr lang="tr-TR" sz="3200" b="1" dirty="0">
                <a:solidFill>
                  <a:schemeClr val="bg1"/>
                </a:solidFill>
              </a:rPr>
              <a:t> </a:t>
            </a:r>
            <a:r>
              <a:rPr lang="tr-TR" sz="3200" dirty="0">
                <a:solidFill>
                  <a:schemeClr val="bg1"/>
                </a:solidFill>
              </a:rPr>
              <a:t>(</a:t>
            </a:r>
            <a:r>
              <a:rPr lang="tr-TR" sz="3200" dirty="0" err="1">
                <a:solidFill>
                  <a:schemeClr val="bg1"/>
                </a:solidFill>
              </a:rPr>
              <a:t>also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Regression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Tree</a:t>
            </a:r>
            <a:r>
              <a:rPr lang="tr-TR" sz="3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4037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863"/>
            <a:ext cx="9201150" cy="6900863"/>
          </a:xfrm>
        </p:spPr>
      </p:pic>
    </p:spTree>
    <p:extLst>
      <p:ext uri="{BB962C8B-B14F-4D97-AF65-F5344CB8AC3E}">
        <p14:creationId xmlns:p14="http://schemas.microsoft.com/office/powerpoint/2010/main" val="328758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F21E579-4785-4A4E-8D09-42E5246D8E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E96D34-9D7C-4984-961D-7165FA2161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C8DE1BEC-DAE3-43F4-8D9F-384C3D6941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İçerik Yer Tutucusu 5">
            <a:extLst>
              <a:ext uri="{FF2B5EF4-FFF2-40B4-BE49-F238E27FC236}">
                <a16:creationId xmlns:a16="http://schemas.microsoft.com/office/drawing/2014/main" id="{350AE11E-B8F4-4DC9-A58B-5E449E174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9" r="9385" b="-3"/>
          <a:stretch/>
        </p:blipFill>
        <p:spPr>
          <a:xfrm>
            <a:off x="6491111" y="1029373"/>
            <a:ext cx="4504267" cy="4335816"/>
          </a:xfrm>
          <a:prstGeom prst="rect">
            <a:avLst/>
          </a:prstGeom>
        </p:spPr>
      </p:pic>
      <p:pic>
        <p:nvPicPr>
          <p:cNvPr id="7" name="İçerik Yer Tutucusu 6" descr="harita içeren bir resim&#10;&#10;Çok yüksek güvenilirlikle oluşturulmuş açıklama">
            <a:extLst>
              <a:ext uri="{FF2B5EF4-FFF2-40B4-BE49-F238E27FC236}">
                <a16:creationId xmlns:a16="http://schemas.microsoft.com/office/drawing/2014/main" id="{8E0666D0-9037-41A1-8EB9-3F44BE748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456" y="1029372"/>
            <a:ext cx="5781088" cy="4335816"/>
          </a:xfrm>
        </p:spPr>
      </p:pic>
    </p:spTree>
    <p:extLst>
      <p:ext uri="{BB962C8B-B14F-4D97-AF65-F5344CB8AC3E}">
        <p14:creationId xmlns:p14="http://schemas.microsoft.com/office/powerpoint/2010/main" val="42952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C97F9A8-076E-425F-A6FA-AE1776A6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STRENGTHS AND WEAKNESSES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E0DDF2-0C28-497F-ADFF-404E1CE23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Data </a:t>
            </a:r>
            <a:r>
              <a:rPr lang="tr-TR" dirty="0" err="1"/>
              <a:t>Extraction</a:t>
            </a:r>
            <a:endParaRPr lang="tr-TR" dirty="0"/>
          </a:p>
          <a:p>
            <a:r>
              <a:rPr lang="tr-TR" dirty="0" err="1"/>
              <a:t>Huge</a:t>
            </a:r>
            <a:r>
              <a:rPr lang="tr-TR" dirty="0"/>
              <a:t> file </a:t>
            </a:r>
            <a:r>
              <a:rPr lang="tr-TR" dirty="0" err="1"/>
              <a:t>sizes</a:t>
            </a:r>
            <a:endParaRPr lang="tr-TR" dirty="0"/>
          </a:p>
          <a:p>
            <a:r>
              <a:rPr lang="tr-TR" dirty="0"/>
              <a:t>Data </a:t>
            </a:r>
            <a:r>
              <a:rPr lang="tr-TR" dirty="0" err="1"/>
              <a:t>collection</a:t>
            </a:r>
            <a:r>
              <a:rPr lang="tr-TR" dirty="0"/>
              <a:t>(Time </a:t>
            </a:r>
            <a:r>
              <a:rPr lang="tr-TR" dirty="0" err="1"/>
              <a:t>Consuming</a:t>
            </a:r>
            <a:r>
              <a:rPr lang="tr-TR" dirty="0"/>
              <a:t>)</a:t>
            </a:r>
          </a:p>
          <a:p>
            <a:r>
              <a:rPr lang="tr-TR" dirty="0" err="1"/>
              <a:t>Encode</a:t>
            </a:r>
            <a:r>
              <a:rPr lang="tr-TR" dirty="0"/>
              <a:t> of </a:t>
            </a:r>
            <a:r>
              <a:rPr lang="tr-TR" dirty="0" err="1"/>
              <a:t>files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areas</a:t>
            </a:r>
            <a:r>
              <a:rPr lang="tr-TR" dirty="0"/>
              <a:t> of </a:t>
            </a:r>
            <a:r>
              <a:rPr lang="tr-TR" dirty="0" err="1"/>
              <a:t>lands</a:t>
            </a:r>
            <a:endParaRPr lang="tr-TR" dirty="0"/>
          </a:p>
          <a:p>
            <a:r>
              <a:rPr lang="tr-TR" dirty="0" err="1"/>
              <a:t>Populations</a:t>
            </a:r>
            <a:r>
              <a:rPr lang="tr-TR" dirty="0"/>
              <a:t> </a:t>
            </a:r>
            <a:r>
              <a:rPr lang="tr-TR" dirty="0" err="1"/>
              <a:t>ratios</a:t>
            </a:r>
            <a:endParaRPr lang="tr-TR" dirty="0"/>
          </a:p>
          <a:p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get</a:t>
            </a:r>
            <a:r>
              <a:rPr lang="tr-TR" dirty="0"/>
              <a:t> data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any</a:t>
            </a:r>
            <a:r>
              <a:rPr lang="tr-TR" dirty="0"/>
              <a:t> </a:t>
            </a:r>
            <a:r>
              <a:rPr lang="tr-TR" dirty="0" err="1"/>
              <a:t>city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7" name="Resim 6" descr="ekran görüntüsü içeren bir resim&#10;&#10;Çok yüksek güvenilirlikle oluşturulmuş açıklama">
            <a:extLst>
              <a:ext uri="{FF2B5EF4-FFF2-40B4-BE49-F238E27FC236}">
                <a16:creationId xmlns:a16="http://schemas.microsoft.com/office/drawing/2014/main" id="{D36FA207-9D92-4761-8ED4-CD90BA17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3601"/>
            <a:ext cx="5239481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2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201543D1-8AF1-41DA-AB4A-ECE74D355A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0"/>
            <a:ext cx="10391774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6407160A-3EB9-43C4-83E7-0E1D063E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MOTIVATION</a:t>
            </a:r>
            <a:br>
              <a:rPr lang="tr-TR" dirty="0"/>
            </a:br>
            <a:endParaRPr lang="tr-TR" dirty="0"/>
          </a:p>
        </p:txBody>
      </p:sp>
      <p:sp>
        <p:nvSpPr>
          <p:cNvPr id="6" name="Metin Yer Tutucusu 5"/>
          <p:cNvSpPr>
            <a:spLocks noGrp="1"/>
          </p:cNvSpPr>
          <p:nvPr>
            <p:ph type="body" idx="1"/>
          </p:nvPr>
        </p:nvSpPr>
        <p:spPr>
          <a:xfrm>
            <a:off x="2913974" y="1413903"/>
            <a:ext cx="3992732" cy="576262"/>
          </a:xfrm>
        </p:spPr>
        <p:txBody>
          <a:bodyPr/>
          <a:lstStyle/>
          <a:p>
            <a:r>
              <a:rPr lang="tr-TR" dirty="0"/>
              <a:t>Münih</a:t>
            </a:r>
          </a:p>
        </p:txBody>
      </p:sp>
      <p:sp>
        <p:nvSpPr>
          <p:cNvPr id="12" name="İçerik Yer Tutucusu 2"/>
          <p:cNvSpPr>
            <a:spLocks noGrp="1"/>
          </p:cNvSpPr>
          <p:nvPr>
            <p:ph sz="half" idx="2"/>
          </p:nvPr>
        </p:nvSpPr>
        <p:spPr>
          <a:xfrm>
            <a:off x="738189" y="2000250"/>
            <a:ext cx="8915401" cy="3778250"/>
          </a:xfrm>
        </p:spPr>
        <p:txBody>
          <a:bodyPr>
            <a:normAutofit/>
          </a:bodyPr>
          <a:lstStyle/>
          <a:p>
            <a:r>
              <a:rPr lang="tr-TR" sz="3600" dirty="0" err="1">
                <a:solidFill>
                  <a:schemeClr val="bg1"/>
                </a:solidFill>
              </a:rPr>
              <a:t>Determine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the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effects</a:t>
            </a:r>
            <a:r>
              <a:rPr lang="tr-TR" sz="3600" dirty="0">
                <a:solidFill>
                  <a:schemeClr val="bg1"/>
                </a:solidFill>
              </a:rPr>
              <a:t> of </a:t>
            </a:r>
            <a:r>
              <a:rPr lang="tr-TR" sz="3600" dirty="0" err="1">
                <a:solidFill>
                  <a:schemeClr val="bg1"/>
                </a:solidFill>
              </a:rPr>
              <a:t>social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and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physical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characteristics</a:t>
            </a:r>
            <a:r>
              <a:rPr lang="tr-TR" sz="3600" dirty="0">
                <a:solidFill>
                  <a:schemeClr val="bg1"/>
                </a:solidFill>
              </a:rPr>
              <a:t> on </a:t>
            </a:r>
            <a:r>
              <a:rPr lang="tr-TR" sz="3600" dirty="0" err="1">
                <a:solidFill>
                  <a:schemeClr val="bg1"/>
                </a:solidFill>
              </a:rPr>
              <a:t>human</a:t>
            </a:r>
            <a:r>
              <a:rPr lang="tr-TR" sz="3600" dirty="0">
                <a:solidFill>
                  <a:schemeClr val="bg1"/>
                </a:solidFill>
              </a:rPr>
              <a:t> life </a:t>
            </a:r>
          </a:p>
          <a:p>
            <a:r>
              <a:rPr lang="tr-TR" sz="3600" dirty="0" err="1">
                <a:solidFill>
                  <a:schemeClr val="bg1"/>
                </a:solidFill>
              </a:rPr>
              <a:t>Make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cities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more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livable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</a:p>
          <a:p>
            <a:r>
              <a:rPr lang="tr-TR" sz="3600" dirty="0" err="1">
                <a:solidFill>
                  <a:schemeClr val="bg1"/>
                </a:solidFill>
              </a:rPr>
              <a:t>Change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the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imbalance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positively</a:t>
            </a:r>
            <a:r>
              <a:rPr lang="tr-TR" sz="3600" dirty="0">
                <a:solidFill>
                  <a:schemeClr val="bg1"/>
                </a:solidFill>
              </a:rPr>
              <a:t>.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8" name="Metin Yer Tutucusu 7"/>
          <p:cNvSpPr>
            <a:spLocks noGrp="1"/>
          </p:cNvSpPr>
          <p:nvPr>
            <p:ph type="body" sz="quarter" idx="3"/>
          </p:nvPr>
        </p:nvSpPr>
        <p:spPr>
          <a:xfrm>
            <a:off x="7455829" y="1423375"/>
            <a:ext cx="3999001" cy="576262"/>
          </a:xfrm>
        </p:spPr>
        <p:txBody>
          <a:bodyPr/>
          <a:lstStyle/>
          <a:p>
            <a:r>
              <a:rPr lang="tr-TR" dirty="0"/>
              <a:t>Nairobi</a:t>
            </a:r>
          </a:p>
        </p:txBody>
      </p:sp>
    </p:spTree>
    <p:extLst>
      <p:ext uri="{BB962C8B-B14F-4D97-AF65-F5344CB8AC3E}">
        <p14:creationId xmlns:p14="http://schemas.microsoft.com/office/powerpoint/2010/main" val="189582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201543D1-8AF1-41DA-AB4A-ECE74D355A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0"/>
            <a:ext cx="10391774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51490" y="624110"/>
            <a:ext cx="8911687" cy="128089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RELATED WORKS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38189" y="1905000"/>
            <a:ext cx="7396161" cy="3777622"/>
          </a:xfrm>
        </p:spPr>
        <p:txBody>
          <a:bodyPr>
            <a:normAutofit fontScale="92500" lnSpcReduction="20000"/>
          </a:bodyPr>
          <a:lstStyle/>
          <a:p>
            <a:r>
              <a:rPr lang="tr-TR" sz="2800" dirty="0" err="1">
                <a:solidFill>
                  <a:schemeClr val="bg1"/>
                </a:solidFill>
              </a:rPr>
              <a:t>Researches</a:t>
            </a:r>
            <a:endParaRPr lang="tr-TR" sz="2800" dirty="0">
              <a:solidFill>
                <a:schemeClr val="bg1"/>
              </a:solidFill>
            </a:endParaRPr>
          </a:p>
          <a:p>
            <a:pPr lvl="1"/>
            <a:r>
              <a:rPr lang="tr-TR" sz="2800" dirty="0">
                <a:solidFill>
                  <a:schemeClr val="bg1"/>
                </a:solidFill>
              </a:rPr>
              <a:t>NUMBEO</a:t>
            </a:r>
          </a:p>
          <a:p>
            <a:pPr lvl="1"/>
            <a:r>
              <a:rPr lang="tr-TR" sz="2800" dirty="0">
                <a:solidFill>
                  <a:schemeClr val="bg1"/>
                </a:solidFill>
              </a:rPr>
              <a:t>MOVEHUB</a:t>
            </a:r>
          </a:p>
          <a:p>
            <a:pPr lvl="1"/>
            <a:r>
              <a:rPr lang="tr-TR" sz="2800" dirty="0">
                <a:solidFill>
                  <a:schemeClr val="bg1"/>
                </a:solidFill>
              </a:rPr>
              <a:t>EUROSTAT</a:t>
            </a:r>
          </a:p>
          <a:p>
            <a:pPr lvl="1"/>
            <a:r>
              <a:rPr lang="tr-TR" sz="2800" dirty="0">
                <a:solidFill>
                  <a:schemeClr val="bg1"/>
                </a:solidFill>
              </a:rPr>
              <a:t>MERCER</a:t>
            </a:r>
          </a:p>
          <a:p>
            <a:r>
              <a:rPr lang="tr-TR" sz="2800" dirty="0" err="1">
                <a:solidFill>
                  <a:schemeClr val="bg1"/>
                </a:solidFill>
              </a:rPr>
              <a:t>Predicting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Sentiment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about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Places</a:t>
            </a:r>
            <a:r>
              <a:rPr lang="tr-TR" sz="2800" dirty="0">
                <a:solidFill>
                  <a:schemeClr val="bg1"/>
                </a:solidFill>
              </a:rPr>
              <a:t> of </a:t>
            </a:r>
            <a:r>
              <a:rPr lang="tr-TR" sz="2800" dirty="0" err="1">
                <a:solidFill>
                  <a:schemeClr val="bg1"/>
                </a:solidFill>
              </a:rPr>
              <a:t>Living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b="1" dirty="0" err="1">
                <a:solidFill>
                  <a:schemeClr val="bg1"/>
                </a:solidFill>
              </a:rPr>
              <a:t>by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Feifei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Liu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b="1" dirty="0">
                <a:solidFill>
                  <a:schemeClr val="bg1"/>
                </a:solidFill>
              </a:rPr>
              <a:t>2017</a:t>
            </a:r>
          </a:p>
          <a:p>
            <a:r>
              <a:rPr lang="tr-TR" sz="2800" dirty="0" err="1">
                <a:solidFill>
                  <a:schemeClr val="bg1"/>
                </a:solidFill>
              </a:rPr>
              <a:t>Movehub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rating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prediction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by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Jonathan</a:t>
            </a:r>
            <a:r>
              <a:rPr lang="tr-TR" sz="2800" dirty="0">
                <a:solidFill>
                  <a:schemeClr val="bg1"/>
                </a:solidFill>
              </a:rPr>
              <a:t> </a:t>
            </a:r>
            <a:r>
              <a:rPr lang="tr-TR" sz="2800" dirty="0" err="1">
                <a:solidFill>
                  <a:schemeClr val="bg1"/>
                </a:solidFill>
              </a:rPr>
              <a:t>bouchet</a:t>
            </a:r>
            <a:r>
              <a:rPr lang="tr-TR" sz="2800" dirty="0">
                <a:solidFill>
                  <a:schemeClr val="bg1"/>
                </a:solidFill>
              </a:rPr>
              <a:t> on </a:t>
            </a:r>
            <a:r>
              <a:rPr lang="tr-TR" sz="2800" dirty="0" err="1">
                <a:solidFill>
                  <a:schemeClr val="bg1"/>
                </a:solidFill>
              </a:rPr>
              <a:t>kaggle</a:t>
            </a:r>
            <a:endParaRPr lang="tr-TR" sz="2800" dirty="0">
              <a:solidFill>
                <a:schemeClr val="bg1"/>
              </a:solidFill>
            </a:endParaRPr>
          </a:p>
          <a:p>
            <a:endParaRPr lang="tr-TR" sz="2800" b="1" dirty="0">
              <a:solidFill>
                <a:schemeClr val="bg1"/>
              </a:solidFill>
            </a:endParaRPr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90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B963647-DEA7-4832-8E0A-B0721249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FE8FB4-9FF8-431F-83CB-07918697B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r>
              <a:rPr lang="tr-TR" dirty="0" err="1"/>
              <a:t>Coordinates</a:t>
            </a:r>
            <a:r>
              <a:rPr lang="tr-TR" dirty="0"/>
              <a:t> can be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effectively</a:t>
            </a:r>
            <a:endParaRPr lang="tr-TR" dirty="0"/>
          </a:p>
          <a:p>
            <a:r>
              <a:rPr lang="tr-TR" dirty="0"/>
              <a:t>Can be </a:t>
            </a:r>
            <a:r>
              <a:rPr lang="tr-TR" dirty="0" err="1"/>
              <a:t>transform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classification</a:t>
            </a:r>
            <a:r>
              <a:rPr lang="tr-TR" dirty="0"/>
              <a:t> problem</a:t>
            </a:r>
          </a:p>
          <a:p>
            <a:r>
              <a:rPr lang="tr-TR" dirty="0"/>
              <a:t>Can be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Ranking</a:t>
            </a:r>
            <a:r>
              <a:rPr lang="tr-TR" dirty="0"/>
              <a:t> </a:t>
            </a:r>
            <a:r>
              <a:rPr lang="tr-TR" dirty="0" err="1"/>
              <a:t>algorithms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684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İçerik Yer Tutucus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940850" cy="6858000"/>
          </a:xfrm>
        </p:spPr>
      </p:pic>
    </p:spTree>
    <p:extLst>
      <p:ext uri="{BB962C8B-B14F-4D97-AF65-F5344CB8AC3E}">
        <p14:creationId xmlns:p14="http://schemas.microsoft.com/office/powerpoint/2010/main" val="285733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İçerik Yer Tutucus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3350"/>
            <a:ext cx="14190465" cy="6991350"/>
          </a:xfrm>
        </p:spPr>
      </p:pic>
    </p:spTree>
    <p:extLst>
      <p:ext uri="{BB962C8B-B14F-4D97-AF65-F5344CB8AC3E}">
        <p14:creationId xmlns:p14="http://schemas.microsoft.com/office/powerpoint/2010/main" val="133012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201543D1-8AF1-41DA-AB4A-ECE74D355A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0"/>
            <a:ext cx="10391774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Başlık 5"/>
          <p:cNvSpPr>
            <a:spLocks noGrp="1"/>
          </p:cNvSpPr>
          <p:nvPr>
            <p:ph type="title"/>
          </p:nvPr>
        </p:nvSpPr>
        <p:spPr>
          <a:xfrm>
            <a:off x="1693862" y="293688"/>
            <a:ext cx="3983038" cy="976312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chemeClr val="bg1"/>
                </a:solidFill>
              </a:rPr>
              <a:t>QUALITY OF LIFE</a:t>
            </a:r>
          </a:p>
        </p:txBody>
      </p:sp>
      <p:sp>
        <p:nvSpPr>
          <p:cNvPr id="7" name="Metin Yer Tutucusu 6"/>
          <p:cNvSpPr>
            <a:spLocks noGrp="1"/>
          </p:cNvSpPr>
          <p:nvPr>
            <p:ph type="body" sz="half" idx="2"/>
          </p:nvPr>
        </p:nvSpPr>
        <p:spPr>
          <a:xfrm>
            <a:off x="1295402" y="1598614"/>
            <a:ext cx="5943600" cy="5087937"/>
          </a:xfrm>
        </p:spPr>
        <p:txBody>
          <a:bodyPr>
            <a:normAutofit fontScale="92500" lnSpcReduction="10000"/>
          </a:bodyPr>
          <a:lstStyle/>
          <a:p>
            <a:r>
              <a:rPr lang="tr-TR" sz="3200" b="1" i="1" dirty="0">
                <a:solidFill>
                  <a:schemeClr val="bg1"/>
                </a:solidFill>
              </a:rPr>
              <a:t>“</a:t>
            </a:r>
            <a:r>
              <a:rPr lang="tr-TR" sz="3200" b="1" i="1" dirty="0" err="1">
                <a:solidFill>
                  <a:schemeClr val="bg1"/>
                </a:solidFill>
              </a:rPr>
              <a:t>Quality</a:t>
            </a:r>
            <a:r>
              <a:rPr lang="tr-TR" sz="3200" b="1" i="1" dirty="0">
                <a:solidFill>
                  <a:schemeClr val="bg1"/>
                </a:solidFill>
              </a:rPr>
              <a:t> of life</a:t>
            </a:r>
            <a:r>
              <a:rPr lang="tr-TR" sz="3200" i="1" dirty="0">
                <a:solidFill>
                  <a:schemeClr val="bg1"/>
                </a:solidFill>
              </a:rPr>
              <a:t> (</a:t>
            </a:r>
            <a:r>
              <a:rPr lang="tr-TR" sz="3200" b="1" i="1" dirty="0">
                <a:solidFill>
                  <a:schemeClr val="bg1"/>
                </a:solidFill>
              </a:rPr>
              <a:t>QOL</a:t>
            </a:r>
            <a:r>
              <a:rPr lang="tr-TR" sz="3200" i="1" dirty="0">
                <a:solidFill>
                  <a:schemeClr val="bg1"/>
                </a:solidFill>
              </a:rPr>
              <a:t>) is </a:t>
            </a:r>
            <a:r>
              <a:rPr lang="tr-TR" sz="3200" i="1" dirty="0" err="1">
                <a:solidFill>
                  <a:schemeClr val="bg1"/>
                </a:solidFill>
              </a:rPr>
              <a:t>the</a:t>
            </a:r>
            <a:r>
              <a:rPr lang="tr-TR" sz="3200" i="1" dirty="0">
                <a:solidFill>
                  <a:schemeClr val="bg1"/>
                </a:solidFill>
              </a:rPr>
              <a:t> general </a:t>
            </a:r>
            <a:r>
              <a:rPr lang="tr-TR" sz="3200" i="1" dirty="0" err="1">
                <a:solidFill>
                  <a:schemeClr val="bg1"/>
                </a:solidFill>
                <a:hlinkClick r:id="rId3" tooltip="Well-being"/>
              </a:rPr>
              <a:t>well-being</a:t>
            </a:r>
            <a:r>
              <a:rPr lang="tr-TR" sz="3200" i="1" dirty="0">
                <a:solidFill>
                  <a:schemeClr val="bg1"/>
                </a:solidFill>
              </a:rPr>
              <a:t> of </a:t>
            </a:r>
            <a:r>
              <a:rPr lang="tr-TR" sz="3200" i="1" dirty="0" err="1">
                <a:solidFill>
                  <a:schemeClr val="bg1"/>
                </a:solidFill>
              </a:rPr>
              <a:t>individuals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and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societies</a:t>
            </a:r>
            <a:r>
              <a:rPr lang="tr-TR" sz="3200" i="1" dirty="0">
                <a:solidFill>
                  <a:schemeClr val="bg1"/>
                </a:solidFill>
              </a:rPr>
              <a:t>, </a:t>
            </a:r>
            <a:r>
              <a:rPr lang="tr-TR" sz="3200" i="1" dirty="0" err="1">
                <a:solidFill>
                  <a:schemeClr val="bg1"/>
                </a:solidFill>
              </a:rPr>
              <a:t>outlining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negative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and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positive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features</a:t>
            </a:r>
            <a:r>
              <a:rPr lang="tr-TR" sz="3200" i="1" dirty="0">
                <a:solidFill>
                  <a:schemeClr val="bg1"/>
                </a:solidFill>
              </a:rPr>
              <a:t> of life. </a:t>
            </a:r>
            <a:r>
              <a:rPr lang="tr-TR" sz="3200" i="1" dirty="0" err="1">
                <a:solidFill>
                  <a:schemeClr val="bg1"/>
                </a:solidFill>
              </a:rPr>
              <a:t>It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observes</a:t>
            </a:r>
            <a:r>
              <a:rPr lang="tr-TR" sz="3200" i="1" dirty="0">
                <a:solidFill>
                  <a:schemeClr val="bg1"/>
                </a:solidFill>
              </a:rPr>
              <a:t> life </a:t>
            </a:r>
            <a:r>
              <a:rPr lang="tr-TR" sz="3200" i="1" dirty="0" err="1">
                <a:solidFill>
                  <a:schemeClr val="bg1"/>
                </a:solidFill>
              </a:rPr>
              <a:t>satisfaction</a:t>
            </a:r>
            <a:r>
              <a:rPr lang="tr-TR" sz="3200" i="1" dirty="0">
                <a:solidFill>
                  <a:schemeClr val="bg1"/>
                </a:solidFill>
              </a:rPr>
              <a:t>, </a:t>
            </a:r>
            <a:r>
              <a:rPr lang="tr-TR" sz="3200" i="1" dirty="0" err="1">
                <a:solidFill>
                  <a:schemeClr val="bg1"/>
                </a:solidFill>
              </a:rPr>
              <a:t>including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everything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from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physical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health</a:t>
            </a:r>
            <a:r>
              <a:rPr lang="tr-TR" sz="3200" i="1" dirty="0">
                <a:solidFill>
                  <a:schemeClr val="bg1"/>
                </a:solidFill>
              </a:rPr>
              <a:t>, </a:t>
            </a:r>
            <a:r>
              <a:rPr lang="tr-TR" sz="3200" i="1" dirty="0" err="1">
                <a:solidFill>
                  <a:schemeClr val="bg1"/>
                </a:solidFill>
              </a:rPr>
              <a:t>family</a:t>
            </a:r>
            <a:r>
              <a:rPr lang="tr-TR" sz="3200" i="1" dirty="0">
                <a:solidFill>
                  <a:schemeClr val="bg1"/>
                </a:solidFill>
              </a:rPr>
              <a:t>, </a:t>
            </a:r>
            <a:r>
              <a:rPr lang="tr-TR" sz="3200" i="1" dirty="0" err="1">
                <a:solidFill>
                  <a:schemeClr val="bg1"/>
                </a:solidFill>
              </a:rPr>
              <a:t>education</a:t>
            </a:r>
            <a:r>
              <a:rPr lang="tr-TR" sz="3200" i="1" dirty="0">
                <a:solidFill>
                  <a:schemeClr val="bg1"/>
                </a:solidFill>
              </a:rPr>
              <a:t>, </a:t>
            </a:r>
            <a:r>
              <a:rPr lang="tr-TR" sz="3200" i="1" dirty="0" err="1">
                <a:solidFill>
                  <a:schemeClr val="bg1"/>
                </a:solidFill>
              </a:rPr>
              <a:t>employment</a:t>
            </a:r>
            <a:r>
              <a:rPr lang="tr-TR" sz="3200" i="1" dirty="0">
                <a:solidFill>
                  <a:schemeClr val="bg1"/>
                </a:solidFill>
              </a:rPr>
              <a:t>, </a:t>
            </a:r>
            <a:r>
              <a:rPr lang="tr-TR" sz="3200" i="1" dirty="0" err="1">
                <a:solidFill>
                  <a:schemeClr val="bg1"/>
                </a:solidFill>
              </a:rPr>
              <a:t>wealth</a:t>
            </a:r>
            <a:r>
              <a:rPr lang="tr-TR" sz="3200" i="1" dirty="0">
                <a:solidFill>
                  <a:schemeClr val="bg1"/>
                </a:solidFill>
              </a:rPr>
              <a:t>, </a:t>
            </a:r>
            <a:r>
              <a:rPr lang="tr-TR" sz="3200" i="1" dirty="0" err="1">
                <a:solidFill>
                  <a:schemeClr val="bg1"/>
                </a:solidFill>
              </a:rPr>
              <a:t>religious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beliefs</a:t>
            </a:r>
            <a:r>
              <a:rPr lang="tr-TR" sz="3200" i="1" dirty="0">
                <a:solidFill>
                  <a:schemeClr val="bg1"/>
                </a:solidFill>
              </a:rPr>
              <a:t>, </a:t>
            </a:r>
            <a:r>
              <a:rPr lang="tr-TR" sz="3200" i="1" dirty="0" err="1">
                <a:solidFill>
                  <a:schemeClr val="bg1"/>
                </a:solidFill>
              </a:rPr>
              <a:t>finance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and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the</a:t>
            </a:r>
            <a:r>
              <a:rPr lang="tr-TR" sz="3200" i="1" dirty="0">
                <a:solidFill>
                  <a:schemeClr val="bg1"/>
                </a:solidFill>
              </a:rPr>
              <a:t> </a:t>
            </a:r>
            <a:r>
              <a:rPr lang="tr-TR" sz="3200" i="1" dirty="0" err="1">
                <a:solidFill>
                  <a:schemeClr val="bg1"/>
                </a:solidFill>
              </a:rPr>
              <a:t>environment</a:t>
            </a:r>
            <a:r>
              <a:rPr lang="tr-TR" sz="3200" i="1" dirty="0">
                <a:solidFill>
                  <a:schemeClr val="bg1"/>
                </a:solidFill>
              </a:rPr>
              <a:t>”.</a:t>
            </a:r>
            <a:r>
              <a:rPr lang="tr-TR" sz="3200" i="1" baseline="30000" dirty="0">
                <a:solidFill>
                  <a:schemeClr val="bg1"/>
                </a:solidFill>
                <a:hlinkClick r:id="rId4"/>
              </a:rPr>
              <a:t>[1]</a:t>
            </a:r>
            <a:endParaRPr lang="tr-TR" sz="3200" dirty="0">
              <a:solidFill>
                <a:schemeClr val="bg1"/>
              </a:solidFill>
            </a:endParaRPr>
          </a:p>
          <a:p>
            <a:endParaRPr lang="tr-TR" sz="32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2191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1543D1-8AF1-41DA-AB4A-ECE74D355A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0"/>
            <a:ext cx="10391774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PURPOSES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4294967295"/>
          </p:nvPr>
        </p:nvSpPr>
        <p:spPr>
          <a:xfrm>
            <a:off x="0" y="1905000"/>
            <a:ext cx="8915400" cy="3778250"/>
          </a:xfrm>
        </p:spPr>
        <p:txBody>
          <a:bodyPr>
            <a:normAutofit/>
          </a:bodyPr>
          <a:lstStyle/>
          <a:p>
            <a:r>
              <a:rPr lang="tr-TR" sz="3600" dirty="0" err="1">
                <a:solidFill>
                  <a:schemeClr val="bg1"/>
                </a:solidFill>
              </a:rPr>
              <a:t>Higher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efficiency</a:t>
            </a:r>
            <a:endParaRPr lang="tr-TR" sz="3600" dirty="0">
              <a:solidFill>
                <a:schemeClr val="bg1"/>
              </a:solidFill>
            </a:endParaRPr>
          </a:p>
          <a:p>
            <a:r>
              <a:rPr lang="tr-TR" sz="3600" dirty="0" err="1">
                <a:solidFill>
                  <a:schemeClr val="bg1"/>
                </a:solidFill>
              </a:rPr>
              <a:t>Shorter</a:t>
            </a:r>
            <a:r>
              <a:rPr lang="tr-TR" sz="3600" dirty="0">
                <a:solidFill>
                  <a:schemeClr val="bg1"/>
                </a:solidFill>
              </a:rPr>
              <a:t> time</a:t>
            </a:r>
          </a:p>
          <a:p>
            <a:r>
              <a:rPr lang="tr-TR" sz="3600" dirty="0" err="1">
                <a:solidFill>
                  <a:schemeClr val="bg1"/>
                </a:solidFill>
              </a:rPr>
              <a:t>Reduced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burden</a:t>
            </a:r>
            <a:r>
              <a:rPr lang="tr-TR" sz="3600" dirty="0">
                <a:solidFill>
                  <a:schemeClr val="bg1"/>
                </a:solidFill>
              </a:rPr>
              <a:t> on </a:t>
            </a:r>
            <a:r>
              <a:rPr lang="tr-TR" sz="3600" dirty="0" err="1">
                <a:solidFill>
                  <a:schemeClr val="bg1"/>
                </a:solidFill>
              </a:rPr>
              <a:t>human</a:t>
            </a:r>
            <a:endParaRPr lang="tr-TR" sz="3600" dirty="0">
              <a:solidFill>
                <a:schemeClr val="bg1"/>
              </a:solidFill>
            </a:endParaRPr>
          </a:p>
          <a:p>
            <a:r>
              <a:rPr lang="tr-TR" sz="3600" dirty="0">
                <a:solidFill>
                  <a:schemeClr val="bg1"/>
                </a:solidFill>
              </a:rPr>
              <a:t>New, </a:t>
            </a:r>
            <a:r>
              <a:rPr lang="tr-TR" sz="3600" dirty="0" err="1">
                <a:solidFill>
                  <a:schemeClr val="bg1"/>
                </a:solidFill>
              </a:rPr>
              <a:t>flexible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and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developable</a:t>
            </a:r>
            <a:r>
              <a:rPr lang="tr-TR" sz="3600" dirty="0">
                <a:solidFill>
                  <a:schemeClr val="bg1"/>
                </a:solidFill>
              </a:rPr>
              <a:t> </a:t>
            </a:r>
            <a:r>
              <a:rPr lang="tr-TR" sz="3600" dirty="0" err="1">
                <a:solidFill>
                  <a:schemeClr val="bg1"/>
                </a:solidFill>
              </a:rPr>
              <a:t>method</a:t>
            </a:r>
            <a:endParaRPr lang="tr-TR" sz="3600" dirty="0">
              <a:solidFill>
                <a:schemeClr val="bg1"/>
              </a:solidFill>
            </a:endParaRPr>
          </a:p>
          <a:p>
            <a:endParaRPr lang="tr-TR" sz="3600" dirty="0">
              <a:solidFill>
                <a:schemeClr val="bg1"/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551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>
            <a:extLst>
              <a:ext uri="{FF2B5EF4-FFF2-40B4-BE49-F238E27FC236}">
                <a16:creationId xmlns:a16="http://schemas.microsoft.com/office/drawing/2014/main" id="{966F1B29-3A08-4DB7-9F92-4C09B3BCFF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6975E6E8-9110-4418-9269-BFA628D2A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659027"/>
            <a:ext cx="3505198" cy="976312"/>
          </a:xfrm>
        </p:spPr>
        <p:txBody>
          <a:bodyPr anchor="ctr">
            <a:normAutofit/>
          </a:bodyPr>
          <a:lstStyle/>
          <a:p>
            <a:r>
              <a:rPr lang="tr-TR" sz="3200" dirty="0">
                <a:solidFill>
                  <a:srgbClr val="FEFFFF"/>
                </a:solidFill>
              </a:rPr>
              <a:t>MOVEHUB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955113-5836-4EB0-8071-5343344D1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tr-TR" sz="1500" b="1" dirty="0">
                <a:solidFill>
                  <a:srgbClr val="FEFFFF"/>
                </a:solidFill>
              </a:rPr>
              <a:t>  </a:t>
            </a:r>
            <a:endParaRPr lang="tr-TR" sz="1500" dirty="0">
              <a:solidFill>
                <a:srgbClr val="FEFFFF"/>
              </a:solidFill>
            </a:endParaRP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352581" y="1903729"/>
            <a:ext cx="3505198" cy="4583808"/>
          </a:xfrm>
        </p:spPr>
        <p:txBody>
          <a:bodyPr>
            <a:normAutofit/>
          </a:bodyPr>
          <a:lstStyle/>
          <a:p>
            <a:r>
              <a:rPr lang="tr-TR" sz="3200" dirty="0" err="1">
                <a:solidFill>
                  <a:schemeClr val="bg1"/>
                </a:solidFill>
              </a:rPr>
              <a:t>Compare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key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metrices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for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over</a:t>
            </a:r>
            <a:r>
              <a:rPr lang="tr-TR" sz="3200" dirty="0">
                <a:solidFill>
                  <a:schemeClr val="bg1"/>
                </a:solidFill>
              </a:rPr>
              <a:t> 200 </a:t>
            </a:r>
            <a:r>
              <a:rPr lang="tr-TR" sz="3200" dirty="0" err="1">
                <a:solidFill>
                  <a:schemeClr val="bg1"/>
                </a:solidFill>
              </a:rPr>
              <a:t>cites</a:t>
            </a:r>
            <a:r>
              <a:rPr lang="tr-TR" sz="3200" dirty="0">
                <a:solidFill>
                  <a:schemeClr val="bg1"/>
                </a:solidFill>
              </a:rPr>
              <a:t>.</a:t>
            </a:r>
          </a:p>
          <a:p>
            <a:r>
              <a:rPr lang="tr-TR" sz="3200" dirty="0" err="1">
                <a:solidFill>
                  <a:schemeClr val="bg1"/>
                </a:solidFill>
              </a:rPr>
              <a:t>Rank</a:t>
            </a:r>
            <a:r>
              <a:rPr lang="tr-TR" sz="3200" dirty="0">
                <a:solidFill>
                  <a:schemeClr val="bg1"/>
                </a:solidFill>
              </a:rPr>
              <a:t> </a:t>
            </a:r>
            <a:r>
              <a:rPr lang="tr-TR" sz="3200" dirty="0" err="1">
                <a:solidFill>
                  <a:schemeClr val="bg1"/>
                </a:solidFill>
              </a:rPr>
              <a:t>List</a:t>
            </a:r>
            <a:r>
              <a:rPr lang="tr-TR" sz="3200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Quality</a:t>
            </a:r>
            <a:r>
              <a:rPr lang="tr-T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of Life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dirty="0" err="1">
                <a:solidFill>
                  <a:schemeClr val="bg1"/>
                </a:solidFill>
              </a:rPr>
              <a:t>Cost</a:t>
            </a:r>
            <a:r>
              <a:rPr lang="tr-TR" sz="3200" dirty="0">
                <a:solidFill>
                  <a:schemeClr val="bg1"/>
                </a:solidFill>
              </a:rPr>
              <a:t> of </a:t>
            </a:r>
            <a:r>
              <a:rPr lang="tr-TR" sz="3200" dirty="0" err="1">
                <a:solidFill>
                  <a:schemeClr val="bg1"/>
                </a:solidFill>
              </a:rPr>
              <a:t>Living</a:t>
            </a:r>
            <a:endParaRPr lang="tr-TR" sz="3200" dirty="0">
              <a:solidFill>
                <a:schemeClr val="bg1"/>
              </a:solidFill>
            </a:endParaRPr>
          </a:p>
        </p:txBody>
      </p:sp>
      <p:pic>
        <p:nvPicPr>
          <p:cNvPr id="1028" name="Picture 4" descr="C:\Users\Asus\Desktop\MOVEHU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7" y="1823133"/>
            <a:ext cx="7797145" cy="44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5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1543D1-8AF1-41DA-AB4A-ECE74D355A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0"/>
            <a:ext cx="10391774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Unvan 1">
            <a:extLst>
              <a:ext uri="{FF2B5EF4-FFF2-40B4-BE49-F238E27FC236}">
                <a16:creationId xmlns:a16="http://schemas.microsoft.com/office/drawing/2014/main" id="{21D0D64C-1945-40A1-A334-3227C5EA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476" y="605060"/>
            <a:ext cx="8911687" cy="1280890"/>
          </a:xfrm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817AD1-CA5E-4495-B386-6FB6F8E0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489" y="2000250"/>
            <a:ext cx="8915401" cy="3777622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MAPILLARY</a:t>
            </a:r>
          </a:p>
          <a:p>
            <a:r>
              <a:rPr lang="tr-TR" sz="3200" dirty="0">
                <a:solidFill>
                  <a:schemeClr val="bg1"/>
                </a:solidFill>
              </a:rPr>
              <a:t>GOOGLE EARTH PHOTOS</a:t>
            </a:r>
          </a:p>
          <a:p>
            <a:r>
              <a:rPr lang="tr-TR" sz="3200" dirty="0">
                <a:solidFill>
                  <a:schemeClr val="bg1"/>
                </a:solidFill>
              </a:rPr>
              <a:t>GOOLE MAPS TAGS</a:t>
            </a:r>
          </a:p>
          <a:p>
            <a:endParaRPr lang="tr-TR" sz="3200" dirty="0">
              <a:solidFill>
                <a:schemeClr val="bg1"/>
              </a:solidFill>
            </a:endParaRPr>
          </a:p>
          <a:p>
            <a:r>
              <a:rPr lang="tr-TR" sz="3200" dirty="0">
                <a:solidFill>
                  <a:schemeClr val="bg1"/>
                </a:solidFill>
              </a:rPr>
              <a:t>MAPZEN</a:t>
            </a:r>
          </a:p>
        </p:txBody>
      </p:sp>
    </p:spTree>
    <p:extLst>
      <p:ext uri="{BB962C8B-B14F-4D97-AF65-F5344CB8AC3E}">
        <p14:creationId xmlns:p14="http://schemas.microsoft.com/office/powerpoint/2010/main" val="141982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6F1B29-3A08-4DB7-9F92-4C09B3BCFF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99F546-1848-48D8-9645-23115793C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4361" y="3907434"/>
            <a:ext cx="3001931" cy="2003788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975E6E8-9110-4418-9269-BFA628D2A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1"/>
            <a:ext cx="7145867" cy="778933"/>
          </a:xfrm>
        </p:spPr>
        <p:txBody>
          <a:bodyPr anchor="ctr">
            <a:normAutofit/>
          </a:bodyPr>
          <a:lstStyle/>
          <a:p>
            <a:r>
              <a:rPr lang="tr-TR" sz="3200">
                <a:solidFill>
                  <a:srgbClr val="FEFFFF"/>
                </a:solidFill>
              </a:rPr>
              <a:t>MAPILLARY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955113-5836-4EB0-8071-5343344D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17" y="1694179"/>
            <a:ext cx="8049681" cy="516382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tr-TR" sz="1500" b="1" dirty="0">
                <a:solidFill>
                  <a:srgbClr val="FEFFFF"/>
                </a:solidFill>
              </a:rPr>
              <a:t>  </a:t>
            </a:r>
            <a:r>
              <a:rPr lang="en-US" sz="2000" b="1" dirty="0">
                <a:solidFill>
                  <a:srgbClr val="FEFFFF"/>
                </a:solidFill>
              </a:rPr>
              <a:t>25,000 high-resolution images</a:t>
            </a:r>
            <a:r>
              <a:rPr lang="en-US" sz="2000" dirty="0">
                <a:solidFill>
                  <a:srgbClr val="FEFFFF"/>
                </a:solidFill>
              </a:rPr>
              <a:t> (split into 18,000 for training, 2,000 for validation, 5,000 for testing; at an average resolution of ~9 megapixels) with pixel-wise annotations from &gt;2 million manually drawn polygons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EFFFF"/>
                </a:solidFill>
              </a:rPr>
              <a:t>100 object categories, 60 of those instance-specific</a:t>
            </a:r>
            <a:r>
              <a:rPr lang="en-US" sz="2000" dirty="0">
                <a:solidFill>
                  <a:srgbClr val="FEFFFF"/>
                </a:solidFill>
              </a:rPr>
              <a:t> (i.e. to enumerate objects)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EFFFF"/>
                </a:solidFill>
              </a:rPr>
              <a:t>Global geographic reach</a:t>
            </a:r>
            <a:r>
              <a:rPr lang="en-US" sz="2000" dirty="0">
                <a:solidFill>
                  <a:srgbClr val="FEFFFF"/>
                </a:solidFill>
              </a:rPr>
              <a:t>, covering North and South America, Europe, Africa, Asia, and Oceania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EFFFF"/>
                </a:solidFill>
              </a:rPr>
              <a:t>High variability in weather conditions</a:t>
            </a:r>
            <a:r>
              <a:rPr lang="en-US" sz="2000" dirty="0">
                <a:solidFill>
                  <a:srgbClr val="FEFFFF"/>
                </a:solidFill>
              </a:rPr>
              <a:t> (sun, rain, snow, fog, haze) </a:t>
            </a:r>
            <a:r>
              <a:rPr lang="en-US" sz="2000" b="1" dirty="0">
                <a:solidFill>
                  <a:srgbClr val="FEFFFF"/>
                </a:solidFill>
              </a:rPr>
              <a:t>and capturing times</a:t>
            </a:r>
            <a:r>
              <a:rPr lang="en-US" sz="2000" dirty="0">
                <a:solidFill>
                  <a:srgbClr val="FEFFFF"/>
                </a:solidFill>
              </a:rPr>
              <a:t> (dawn, daylight, dusk, and even night)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EFFFF"/>
                </a:solidFill>
              </a:rPr>
              <a:t>Broad range of </a:t>
            </a:r>
            <a:r>
              <a:rPr lang="en-US" sz="2000" b="1" dirty="0">
                <a:solidFill>
                  <a:srgbClr val="FEFFFF"/>
                </a:solidFill>
              </a:rPr>
              <a:t>camera sensors</a:t>
            </a:r>
            <a:r>
              <a:rPr lang="en-US" sz="2000" dirty="0">
                <a:solidFill>
                  <a:srgbClr val="FEFFFF"/>
                </a:solidFill>
              </a:rPr>
              <a:t>, varying </a:t>
            </a:r>
            <a:r>
              <a:rPr lang="en-US" sz="2000" b="1" dirty="0">
                <a:solidFill>
                  <a:srgbClr val="FEFFFF"/>
                </a:solidFill>
              </a:rPr>
              <a:t>focal length</a:t>
            </a:r>
            <a:r>
              <a:rPr lang="en-US" sz="2000" dirty="0">
                <a:solidFill>
                  <a:srgbClr val="FEFFFF"/>
                </a:solidFill>
              </a:rPr>
              <a:t>, </a:t>
            </a:r>
            <a:r>
              <a:rPr lang="en-US" sz="2000" b="1" dirty="0">
                <a:solidFill>
                  <a:srgbClr val="FEFFFF"/>
                </a:solidFill>
              </a:rPr>
              <a:t>image aspect ratios</a:t>
            </a:r>
            <a:r>
              <a:rPr lang="en-US" sz="2000" dirty="0">
                <a:solidFill>
                  <a:srgbClr val="FEFFFF"/>
                </a:solidFill>
              </a:rPr>
              <a:t>, and different </a:t>
            </a:r>
            <a:r>
              <a:rPr lang="en-US" sz="2000" b="1" dirty="0">
                <a:solidFill>
                  <a:srgbClr val="FEFFFF"/>
                </a:solidFill>
              </a:rPr>
              <a:t>types of camera noise</a:t>
            </a:r>
            <a:endParaRPr lang="en-US" sz="2000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EFFFF"/>
                </a:solidFill>
              </a:rPr>
              <a:t>Different capturing viewpoints</a:t>
            </a:r>
            <a:r>
              <a:rPr lang="en-US" sz="2000" dirty="0">
                <a:solidFill>
                  <a:srgbClr val="FEFFFF"/>
                </a:solidFill>
              </a:rPr>
              <a:t> (from road, sidewalks, and off-road)</a:t>
            </a:r>
            <a:endParaRPr lang="tr-TR" sz="2000" dirty="0">
              <a:solidFill>
                <a:srgbClr val="FE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endParaRPr lang="tr-TR" sz="1500" dirty="0">
              <a:solidFill>
                <a:srgbClr val="FEFFFF"/>
              </a:solidFill>
            </a:endParaRPr>
          </a:p>
        </p:txBody>
      </p:sp>
      <p:pic>
        <p:nvPicPr>
          <p:cNvPr id="13" name="Resim 12" descr="gök, yol, açık hava, sahne içeren bir resim&#10;&#10;Çok yüksek güvenilirlikle oluşturulmuş açıklama">
            <a:extLst>
              <a:ext uri="{FF2B5EF4-FFF2-40B4-BE49-F238E27FC236}">
                <a16:creationId xmlns:a16="http://schemas.microsoft.com/office/drawing/2014/main" id="{85C866D8-4131-4FF1-8C34-3DA98AD13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467" y="1694179"/>
            <a:ext cx="3010716" cy="169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67440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</TotalTime>
  <Words>402</Words>
  <Application>Microsoft Office PowerPoint</Application>
  <PresentationFormat>Geniş ekran</PresentationFormat>
  <Paragraphs>99</Paragraphs>
  <Slides>21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Duman</vt:lpstr>
      <vt:lpstr>Prediction Of Life Quality</vt:lpstr>
      <vt:lpstr>MOTIVATION </vt:lpstr>
      <vt:lpstr>PowerPoint Sunusu</vt:lpstr>
      <vt:lpstr>PowerPoint Sunusu</vt:lpstr>
      <vt:lpstr>QUALITY OF LIFE</vt:lpstr>
      <vt:lpstr>PURPOSES</vt:lpstr>
      <vt:lpstr>MOVEHUB</vt:lpstr>
      <vt:lpstr>DATASET</vt:lpstr>
      <vt:lpstr>MAPILLARY</vt:lpstr>
      <vt:lpstr>MAPILLARY</vt:lpstr>
      <vt:lpstr>Google Earth Satellite Photos &amp; Maps</vt:lpstr>
      <vt:lpstr>MAPZEN</vt:lpstr>
      <vt:lpstr>What is in the geojson files</vt:lpstr>
      <vt:lpstr>Feature Selection</vt:lpstr>
      <vt:lpstr>Data Extraction</vt:lpstr>
      <vt:lpstr>MODELLING</vt:lpstr>
      <vt:lpstr>PowerPoint Sunusu</vt:lpstr>
      <vt:lpstr>PowerPoint Sunusu</vt:lpstr>
      <vt:lpstr>STRENGTHS AND WEAKNESSES</vt:lpstr>
      <vt:lpstr>RELATED WORKS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Life Quality</dc:title>
  <dc:creator>Tarık Ramazan BAŞOĞLU</dc:creator>
  <cp:lastModifiedBy>Tarık Ramazan BAŞOĞLU</cp:lastModifiedBy>
  <cp:revision>44</cp:revision>
  <dcterms:created xsi:type="dcterms:W3CDTF">2017-12-27T11:30:26Z</dcterms:created>
  <dcterms:modified xsi:type="dcterms:W3CDTF">2017-12-28T07:01:46Z</dcterms:modified>
</cp:coreProperties>
</file>